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67" r:id="rId4"/>
    <p:sldId id="268" r:id="rId5"/>
    <p:sldId id="261" r:id="rId6"/>
    <p:sldId id="269" r:id="rId7"/>
    <p:sldId id="260" r:id="rId8"/>
    <p:sldId id="270" r:id="rId9"/>
    <p:sldId id="271" r:id="rId10"/>
    <p:sldId id="262" r:id="rId11"/>
    <p:sldId id="272" r:id="rId12"/>
    <p:sldId id="273" r:id="rId13"/>
    <p:sldId id="274" r:id="rId14"/>
    <p:sldId id="277" r:id="rId15"/>
    <p:sldId id="278" r:id="rId16"/>
    <p:sldId id="264" r:id="rId17"/>
    <p:sldId id="279" r:id="rId18"/>
    <p:sldId id="265" r:id="rId19"/>
    <p:sldId id="275" r:id="rId20"/>
    <p:sldId id="276" r:id="rId2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68" d="100"/>
          <a:sy n="68" d="100"/>
        </p:scale>
        <p:origin x="-132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9BA8A6-CC96-A345-8FC1-965A823CD122}" type="datetimeFigureOut">
              <a:rPr lang="en-US" smtClean="0"/>
              <a:t>15-11-29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E5EF6B-49A0-2A42-A0A7-2BA098D01F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1243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spatialreference.org</a:t>
            </a:r>
            <a:r>
              <a:rPr lang="en-US" dirty="0" smtClean="0"/>
              <a:t>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E5EF6B-49A0-2A42-A0A7-2BA098D01F1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416103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Cool example:</a:t>
            </a:r>
            <a:r>
              <a:rPr lang="en-US" baseline="0" dirty="0" smtClean="0"/>
              <a:t> http://</a:t>
            </a:r>
            <a:r>
              <a:rPr lang="en-US" baseline="0" dirty="0" err="1" smtClean="0"/>
              <a:t>youarehere.cc</a:t>
            </a:r>
            <a:r>
              <a:rPr lang="en-US" baseline="0" dirty="0" smtClean="0"/>
              <a:t>/j/subway/</a:t>
            </a:r>
            <a:r>
              <a:rPr lang="en-US" baseline="0" dirty="0" err="1" smtClean="0"/>
              <a:t>philadelphia.html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8E5EF6B-49A0-2A42-A0A7-2BA098D01F14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00878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15-11-29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55081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15-11-29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0837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15-11-29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402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15-11-29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508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15-11-29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7747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15-11-29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227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15-11-29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37879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15-11-29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066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15-11-29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462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15-11-29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6437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0083CD-3E12-FF47-B037-FF878CB49D09}" type="datetimeFigureOut">
              <a:rPr lang="en-US" smtClean="0"/>
              <a:t>15-11-29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8356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0083CD-3E12-FF47-B037-FF878CB49D09}" type="datetimeFigureOut">
              <a:rPr lang="en-US" smtClean="0"/>
              <a:t>15-11-29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E781F0-3C44-D248-9448-06BB66DD41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895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Open Sans"/>
          <a:ea typeface="+mj-ea"/>
          <a:cs typeface="Open San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Open Sans"/>
          <a:ea typeface="+mn-ea"/>
          <a:cs typeface="Open San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Open Sans"/>
          <a:ea typeface="+mn-ea"/>
          <a:cs typeface="Open San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Open Sans"/>
          <a:ea typeface="+mn-ea"/>
          <a:cs typeface="Open San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Open Sans"/>
          <a:ea typeface="+mn-ea"/>
          <a:cs typeface="Open San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Open Sans"/>
          <a:ea typeface="+mn-ea"/>
          <a:cs typeface="Open San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youtube.com/watch?v=vVX-PrBRtTY&amp;t=0m46s" TargetMode="External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34957" y="1395412"/>
            <a:ext cx="7772400" cy="1470025"/>
          </a:xfrm>
        </p:spPr>
        <p:txBody>
          <a:bodyPr/>
          <a:lstStyle/>
          <a:p>
            <a:r>
              <a:rPr lang="en-US" b="1" dirty="0" smtClean="0">
                <a:latin typeface="Open Sans"/>
                <a:cs typeface="Open Sans"/>
              </a:rPr>
              <a:t>Introduction to GIS</a:t>
            </a:r>
            <a:endParaRPr lang="en-US" b="1" dirty="0">
              <a:latin typeface="Open Sans"/>
              <a:cs typeface="Open Sans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34957" y="2616128"/>
            <a:ext cx="6400800" cy="1752600"/>
          </a:xfrm>
        </p:spPr>
        <p:txBody>
          <a:bodyPr>
            <a:normAutofit/>
          </a:bodyPr>
          <a:lstStyle/>
          <a:p>
            <a:pPr algn="l"/>
            <a:r>
              <a:rPr lang="en-US" sz="2500" dirty="0" smtClean="0">
                <a:latin typeface="Open Sans"/>
                <a:cs typeface="Open Sans"/>
              </a:rPr>
              <a:t>Matt Quick</a:t>
            </a:r>
          </a:p>
          <a:p>
            <a:pPr algn="l"/>
            <a:r>
              <a:rPr lang="en-US" sz="2500" dirty="0" smtClean="0">
                <a:latin typeface="Open Sans"/>
                <a:cs typeface="Open Sans"/>
              </a:rPr>
              <a:t>December 7, 2015</a:t>
            </a:r>
            <a:endParaRPr lang="en-US" sz="2500" dirty="0">
              <a:latin typeface="Open Sans"/>
              <a:cs typeface="Open Sans"/>
            </a:endParaRPr>
          </a:p>
        </p:txBody>
      </p:sp>
    </p:spTree>
    <p:extLst>
      <p:ext uri="{BB962C8B-B14F-4D97-AF65-F5344CB8AC3E}">
        <p14:creationId xmlns:p14="http://schemas.microsoft.com/office/powerpoint/2010/main" val="34072659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Spatial Data Types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Raster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- grid cells (rows, columns)</a:t>
            </a:r>
          </a:p>
          <a:p>
            <a:pPr marL="0" indent="0">
              <a:buNone/>
            </a:pPr>
            <a:r>
              <a:rPr lang="en-US" dirty="0" smtClean="0"/>
              <a:t>	- each cell contains data (temperature, 	  </a:t>
            </a:r>
            <a:r>
              <a:rPr lang="en-US" dirty="0" err="1" smtClean="0"/>
              <a:t>colour</a:t>
            </a:r>
            <a:r>
              <a:rPr lang="en-US" dirty="0" smtClean="0"/>
              <a:t>, elevation)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Example: Satellite image of Kitchener, each cell contains </a:t>
            </a:r>
            <a:r>
              <a:rPr lang="en-US" dirty="0" err="1" smtClean="0"/>
              <a:t>colour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3994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Raster data picture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83797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Spatial Data Types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Vector</a:t>
            </a: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- coordinate-based (</a:t>
            </a:r>
            <a:r>
              <a:rPr lang="en-US" dirty="0" err="1" smtClean="0"/>
              <a:t>x,y</a:t>
            </a:r>
            <a:r>
              <a:rPr lang="en-US" dirty="0" smtClean="0"/>
              <a:t>)</a:t>
            </a:r>
          </a:p>
          <a:p>
            <a:pPr marL="0" indent="0">
              <a:buNone/>
            </a:pPr>
            <a:r>
              <a:rPr lang="en-US" dirty="0" smtClean="0"/>
              <a:t>	- points, lines, polygons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- contains data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Example:</a:t>
            </a:r>
            <a:r>
              <a:rPr lang="en-US" dirty="0"/>
              <a:t>	</a:t>
            </a:r>
            <a:r>
              <a:rPr lang="en-US" dirty="0" smtClean="0"/>
              <a:t>Hospital with number of beds and doctors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075319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Vector data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12738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File types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One or many points, lines, or polygons are a </a:t>
            </a:r>
            <a:r>
              <a:rPr lang="en-US" dirty="0" err="1" smtClean="0"/>
              <a:t>shapefile</a:t>
            </a:r>
            <a:r>
              <a:rPr lang="en-US" dirty="0"/>
              <a:t> </a:t>
            </a:r>
            <a:r>
              <a:rPr lang="en-US" dirty="0" smtClean="0"/>
              <a:t>(.</a:t>
            </a:r>
            <a:r>
              <a:rPr lang="en-US" dirty="0" err="1" smtClean="0"/>
              <a:t>shp</a:t>
            </a:r>
            <a:r>
              <a:rPr lang="en-US" dirty="0" smtClean="0"/>
              <a:t>).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 smtClean="0"/>
              <a:t>Shapefiles</a:t>
            </a:r>
            <a:r>
              <a:rPr lang="en-US" dirty="0" smtClean="0"/>
              <a:t> contain geographic data (</a:t>
            </a:r>
            <a:r>
              <a:rPr lang="en-US" dirty="0" err="1" smtClean="0"/>
              <a:t>x,y</a:t>
            </a:r>
            <a:r>
              <a:rPr lang="en-US" dirty="0" smtClean="0"/>
              <a:t>) and additional data in the form of a table.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92274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950481"/>
            <a:ext cx="8229600" cy="3175682"/>
          </a:xfrm>
        </p:spPr>
        <p:txBody>
          <a:bodyPr/>
          <a:lstStyle/>
          <a:p>
            <a:pPr marL="0" indent="0" algn="ctr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32445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GIS: </a:t>
            </a:r>
            <a:r>
              <a:rPr lang="en-US" b="1" dirty="0" smtClean="0"/>
              <a:t>Exercise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arenR"/>
            </a:pPr>
            <a:r>
              <a:rPr lang="en-US" dirty="0" smtClean="0"/>
              <a:t>Map census tract average income for Waterloo Region</a:t>
            </a:r>
          </a:p>
          <a:p>
            <a:pPr marL="514350" indent="-514350">
              <a:buAutoNum type="arabicParenR"/>
            </a:pPr>
            <a:endParaRPr lang="en-US" dirty="0" smtClean="0"/>
          </a:p>
          <a:p>
            <a:pPr marL="514350" indent="-514350">
              <a:buAutoNum type="arabicParenR"/>
            </a:pPr>
            <a:r>
              <a:rPr lang="en-US" dirty="0" smtClean="0"/>
              <a:t>Overlay transit routes</a:t>
            </a:r>
          </a:p>
          <a:p>
            <a:pPr marL="514350" indent="-514350">
              <a:buAutoNum type="arabicParenR"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514350" indent="-514350">
              <a:buAutoNum type="arabicParenR"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34319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GIS: Getting Started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Create a folder and remember location. This is where we will store all of our files.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err="1" smtClean="0"/>
              <a:t>Shapefile</a:t>
            </a:r>
            <a:r>
              <a:rPr lang="en-US" dirty="0" smtClean="0"/>
              <a:t> data – </a:t>
            </a:r>
            <a:r>
              <a:rPr lang="en-US" smtClean="0"/>
              <a:t>passed around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27199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Data: Census Tract Income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Census Analyzer: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0958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5963"/>
            <a:ext cx="8229600" cy="1630103"/>
          </a:xfrm>
        </p:spPr>
        <p:txBody>
          <a:bodyPr>
            <a:normAutofit/>
          </a:bodyPr>
          <a:lstStyle/>
          <a:p>
            <a:r>
              <a:rPr lang="en-US" b="1" dirty="0" smtClean="0"/>
              <a:t>Data: Census Tract </a:t>
            </a:r>
            <a:r>
              <a:rPr lang="en-US" b="1" dirty="0" err="1" smtClean="0"/>
              <a:t>Shapefile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147502"/>
            <a:ext cx="8229600" cy="397866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Available from map library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Available online from Statistics Canada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9131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does GIS do?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1) Provides a database framework to integrate spatial and non-spatial data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1753961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Get Data: Transit Routes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Waterloo Region Open Data Portal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Download “Transit – GRT Routes”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7113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does GIS do?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1) Provides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a database framework to integrate spatial and non-spatial </a:t>
            </a:r>
            <a:r>
              <a:rPr lang="en-US" sz="2800" dirty="0" smtClean="0">
                <a:solidFill>
                  <a:schemeClr val="bg1">
                    <a:lumMod val="50000"/>
                  </a:schemeClr>
                </a:solidFill>
              </a:rPr>
              <a:t>data</a:t>
            </a:r>
          </a:p>
          <a:p>
            <a:pPr marL="0" indent="0">
              <a:buNone/>
            </a:pPr>
            <a:endParaRPr lang="en-US" sz="2800" dirty="0" smtClean="0"/>
          </a:p>
          <a:p>
            <a:pPr marL="0" indent="0">
              <a:buNone/>
            </a:pPr>
            <a:r>
              <a:rPr lang="en-US" sz="2800" dirty="0"/>
              <a:t>2) Mapping and visualization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4461466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What does GIS do?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>
                <a:solidFill>
                  <a:srgbClr val="7F7F7F"/>
                </a:solidFill>
              </a:rPr>
              <a:t>1) Provides </a:t>
            </a:r>
            <a:r>
              <a:rPr lang="en-US" sz="2800" dirty="0" smtClean="0">
                <a:solidFill>
                  <a:srgbClr val="7F7F7F"/>
                </a:solidFill>
              </a:rPr>
              <a:t>a database framework to integrate spatial and non-spatial </a:t>
            </a:r>
            <a:r>
              <a:rPr lang="en-US" sz="2800" dirty="0" smtClean="0">
                <a:solidFill>
                  <a:srgbClr val="7F7F7F"/>
                </a:solidFill>
              </a:rPr>
              <a:t>data</a:t>
            </a:r>
          </a:p>
          <a:p>
            <a:pPr marL="0" indent="0">
              <a:buNone/>
            </a:pPr>
            <a:endParaRPr lang="en-US" sz="2800" dirty="0" smtClean="0">
              <a:solidFill>
                <a:srgbClr val="7F7F7F"/>
              </a:solidFill>
            </a:endParaRPr>
          </a:p>
          <a:p>
            <a:pPr marL="0" indent="0">
              <a:buNone/>
            </a:pPr>
            <a:r>
              <a:rPr lang="en-US" sz="2800" dirty="0">
                <a:solidFill>
                  <a:srgbClr val="7F7F7F"/>
                </a:solidFill>
              </a:rPr>
              <a:t>2) Mapping and </a:t>
            </a:r>
            <a:r>
              <a:rPr lang="en-US" sz="2800" dirty="0" smtClean="0">
                <a:solidFill>
                  <a:srgbClr val="7F7F7F"/>
                </a:solidFill>
              </a:rPr>
              <a:t>visualization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/>
              <a:t>3) Analysis</a:t>
            </a:r>
          </a:p>
          <a:p>
            <a:pPr marL="0" indent="0">
              <a:buNone/>
            </a:pP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344061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GIS Software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ArcGIS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- on lab computers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- most </a:t>
            </a:r>
            <a:r>
              <a:rPr lang="en-US" dirty="0" smtClean="0"/>
              <a:t>popular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297817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GIS Software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>
                <a:solidFill>
                  <a:srgbClr val="7F7F7F"/>
                </a:solidFill>
              </a:rPr>
              <a:t>ArcGIS </a:t>
            </a:r>
          </a:p>
          <a:p>
            <a:pPr marL="0" indent="0">
              <a:buNone/>
            </a:pPr>
            <a:r>
              <a:rPr lang="en-US" dirty="0">
                <a:solidFill>
                  <a:srgbClr val="7F7F7F"/>
                </a:solidFill>
              </a:rPr>
              <a:t>	</a:t>
            </a:r>
            <a:r>
              <a:rPr lang="en-US" dirty="0" smtClean="0">
                <a:solidFill>
                  <a:srgbClr val="7F7F7F"/>
                </a:solidFill>
              </a:rPr>
              <a:t>- on lab computers</a:t>
            </a:r>
          </a:p>
          <a:p>
            <a:pPr marL="0" indent="0">
              <a:buNone/>
            </a:pPr>
            <a:r>
              <a:rPr lang="en-US" dirty="0">
                <a:solidFill>
                  <a:srgbClr val="7F7F7F"/>
                </a:solidFill>
              </a:rPr>
              <a:t>	</a:t>
            </a:r>
            <a:r>
              <a:rPr lang="en-US" dirty="0" smtClean="0">
                <a:solidFill>
                  <a:srgbClr val="7F7F7F"/>
                </a:solidFill>
              </a:rPr>
              <a:t>- most popular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Quantum GIS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- free, open source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- robust user community</a:t>
            </a:r>
          </a:p>
        </p:txBody>
      </p:sp>
    </p:spTree>
    <p:extLst>
      <p:ext uri="{BB962C8B-B14F-4D97-AF65-F5344CB8AC3E}">
        <p14:creationId xmlns:p14="http://schemas.microsoft.com/office/powerpoint/2010/main" val="1214029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smtClean="0"/>
              <a:t>Map Projections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dirty="0" smtClean="0"/>
              <a:t>Earth is an oblate </a:t>
            </a:r>
            <a:r>
              <a:rPr lang="en-US" sz="2800" dirty="0" err="1" smtClean="0"/>
              <a:t>spheriod</a:t>
            </a:r>
            <a:r>
              <a:rPr lang="en-US" sz="2800" dirty="0" smtClean="0"/>
              <a:t>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Computer screens and maps are flat</a:t>
            </a:r>
            <a:r>
              <a:rPr lang="en-US" sz="2800" dirty="0" smtClean="0"/>
              <a:t>.</a:t>
            </a:r>
          </a:p>
          <a:p>
            <a:pPr marL="0" indent="0">
              <a:buNone/>
            </a:pPr>
            <a:endParaRPr lang="en-US" sz="2800" dirty="0"/>
          </a:p>
          <a:p>
            <a:pPr marL="0" indent="0">
              <a:buNone/>
            </a:pPr>
            <a:r>
              <a:rPr lang="en-US" sz="2800" dirty="0" smtClean="0"/>
              <a:t>Map projections represent </a:t>
            </a:r>
            <a:r>
              <a:rPr lang="en-US" sz="2800" dirty="0" err="1" smtClean="0"/>
              <a:t>spheriods</a:t>
            </a:r>
            <a:r>
              <a:rPr lang="en-US" sz="2800" dirty="0" smtClean="0"/>
              <a:t> on flat surface. However, often </a:t>
            </a:r>
            <a:r>
              <a:rPr lang="en-US" sz="2800" dirty="0" smtClean="0"/>
              <a:t>a trade-off between distance, direction, scale, and area.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7194625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700" y="0"/>
            <a:ext cx="80834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131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08000"/>
            <a:ext cx="9144000" cy="5838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4875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</TotalTime>
  <Words>279</Words>
  <Application>Microsoft Macintosh PowerPoint</Application>
  <PresentationFormat>On-screen Show (4:3)</PresentationFormat>
  <Paragraphs>78</Paragraphs>
  <Slides>20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Office Theme</vt:lpstr>
      <vt:lpstr>Introduction to GIS</vt:lpstr>
      <vt:lpstr>What does GIS do?</vt:lpstr>
      <vt:lpstr>What does GIS do?</vt:lpstr>
      <vt:lpstr>What does GIS do?</vt:lpstr>
      <vt:lpstr>GIS Software</vt:lpstr>
      <vt:lpstr>GIS Software</vt:lpstr>
      <vt:lpstr>Map Projections</vt:lpstr>
      <vt:lpstr>PowerPoint Presentation</vt:lpstr>
      <vt:lpstr>PowerPoint Presentation</vt:lpstr>
      <vt:lpstr>Spatial Data Types</vt:lpstr>
      <vt:lpstr>Raster data picture</vt:lpstr>
      <vt:lpstr>Spatial Data Types</vt:lpstr>
      <vt:lpstr>Vector data picture</vt:lpstr>
      <vt:lpstr>File types</vt:lpstr>
      <vt:lpstr>PowerPoint Presentation</vt:lpstr>
      <vt:lpstr>GIS: Exercise</vt:lpstr>
      <vt:lpstr>GIS: Getting Started</vt:lpstr>
      <vt:lpstr>Data: Census Tract Income</vt:lpstr>
      <vt:lpstr>Data: Census Tract Shapefile</vt:lpstr>
      <vt:lpstr>Get Data: Transit Routes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Quick</dc:creator>
  <cp:lastModifiedBy>Matt Quick</cp:lastModifiedBy>
  <cp:revision>64</cp:revision>
  <dcterms:created xsi:type="dcterms:W3CDTF">2015-11-23T15:55:44Z</dcterms:created>
  <dcterms:modified xsi:type="dcterms:W3CDTF">2015-11-29T16:52:57Z</dcterms:modified>
</cp:coreProperties>
</file>

<file path=docProps/thumbnail.jpeg>
</file>